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2.xml" ContentType="application/vnd.openxmlformats-officedocument.theme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5"/>
  </p:sldMasterIdLst>
  <p:notesMasterIdLst>
    <p:notesMasterId r:id="rId18"/>
  </p:notesMasterIdLst>
  <p:sldIdLst>
    <p:sldId id="257" r:id="rId6"/>
    <p:sldId id="260" r:id="rId7"/>
    <p:sldId id="266" r:id="rId8"/>
    <p:sldId id="267" r:id="rId9"/>
    <p:sldId id="265" r:id="rId10"/>
    <p:sldId id="261" r:id="rId11"/>
    <p:sldId id="262" r:id="rId12"/>
    <p:sldId id="263" r:id="rId13"/>
    <p:sldId id="258" r:id="rId14"/>
    <p:sldId id="264" r:id="rId15"/>
    <p:sldId id="269" r:id="rId16"/>
    <p:sldId id="268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969B"/>
    <a:srgbClr val="361C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645FD-9AB8-4875-982D-CF49475405C0}" type="datetimeFigureOut">
              <a:rPr lang="en-CA" smtClean="0"/>
              <a:t>2021-05-10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9F46B-098D-4E1A-8DC6-5B2301E00B0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2816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CF430-6E38-40D4-86B6-825CAF34A181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5414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6603"/>
            <a:ext cx="7772400" cy="1777416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rgbClr val="8C96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CA" noProof="0" dirty="0" smtClean="0"/>
              <a:t>Click to edit Master subtitle style</a:t>
            </a:r>
            <a:endParaRPr lang="en-CA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2224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/>
            </a:lvl1pPr>
          </a:lstStyle>
          <a:p>
            <a:pPr lvl="0"/>
            <a:r>
              <a:rPr lang="en-CA" noProof="0" dirty="0" smtClean="0"/>
              <a:t>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9261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CA" noProof="0" dirty="0" smtClean="0"/>
              <a:t>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400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2257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514" y="4267200"/>
            <a:ext cx="7336972" cy="1317172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000" cap="none" baseline="0"/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03514" y="2745127"/>
            <a:ext cx="7336972" cy="1500187"/>
          </a:xfrm>
        </p:spPr>
        <p:txBody>
          <a:bodyPr anchor="b">
            <a:normAutofit/>
          </a:bodyPr>
          <a:lstStyle>
            <a:lvl1pPr marL="0" indent="0">
              <a:spcBef>
                <a:spcPts val="480"/>
              </a:spcBef>
              <a:buNone/>
              <a:defRPr sz="2000">
                <a:solidFill>
                  <a:srgbClr val="8C969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noProof="0" dirty="0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39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3089"/>
            <a:ext cx="3886200" cy="406387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3089"/>
            <a:ext cx="3886200" cy="406387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7011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00891"/>
            <a:ext cx="7886700" cy="1325563"/>
          </a:xfrm>
        </p:spPr>
        <p:txBody>
          <a:bodyPr/>
          <a:lstStyle/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2209801"/>
            <a:ext cx="3868340" cy="495866"/>
          </a:xfrm>
        </p:spPr>
        <p:txBody>
          <a:bodyPr anchor="b"/>
          <a:lstStyle>
            <a:lvl1pPr marL="0" indent="0">
              <a:spcBef>
                <a:spcPts val="576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789013"/>
            <a:ext cx="3868340" cy="340064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CA" noProof="0" dirty="0" smtClean="0"/>
              <a:t>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2209800"/>
            <a:ext cx="3887391" cy="495867"/>
          </a:xfrm>
        </p:spPr>
        <p:txBody>
          <a:bodyPr anchor="b"/>
          <a:lstStyle>
            <a:lvl1pPr marL="0" indent="0">
              <a:spcBef>
                <a:spcPts val="576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noProof="0" dirty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789013"/>
            <a:ext cx="3887391" cy="3400650"/>
          </a:xfrm>
        </p:spPr>
        <p:txBody>
          <a:bodyPr/>
          <a:lstStyle>
            <a:lvl1pPr>
              <a:defRPr sz="24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CA" noProof="0" dirty="0" smtClean="0"/>
              <a:t>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613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4289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smtClean="0"/>
              <a:t>‹#›</a:t>
            </a:fld>
            <a:endParaRPr lang="en-CA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2785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7426"/>
            <a:ext cx="2949178" cy="1069974"/>
          </a:xfrm>
        </p:spPr>
        <p:txBody>
          <a:bodyPr anchor="b">
            <a:normAutofit/>
          </a:bodyPr>
          <a:lstStyle>
            <a:lvl1pPr algn="l">
              <a:defRPr sz="2000"/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51521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noProof="0" dirty="0" smtClean="0"/>
              <a:t>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40821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576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682027"/>
            <a:ext cx="5486400" cy="566928"/>
          </a:xfrm>
        </p:spPr>
        <p:txBody>
          <a:bodyPr anchor="b">
            <a:normAutofit/>
          </a:bodyPr>
          <a:lstStyle>
            <a:lvl1pPr algn="l">
              <a:defRPr sz="2000"/>
            </a:lvl1pPr>
          </a:lstStyle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8800" y="686253"/>
            <a:ext cx="5486400" cy="39407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noProof="0" dirty="0" smtClean="0"/>
              <a:t>Click icon to add picture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304029"/>
            <a:ext cx="5486400" cy="804672"/>
          </a:xfrm>
        </p:spPr>
        <p:txBody>
          <a:bodyPr>
            <a:normAutofit/>
          </a:bodyPr>
          <a:lstStyle>
            <a:lvl1pPr marL="0" indent="0">
              <a:spcBef>
                <a:spcPts val="336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CA" noProof="0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t>‹#›</a:t>
            </a:fld>
            <a:endParaRPr lang="en-CA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955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7875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noProof="0" dirty="0" smtClean="0"/>
              <a:t>Click to edit Master title style</a:t>
            </a:r>
            <a:endParaRPr lang="en-CA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198913"/>
            <a:ext cx="7886700" cy="3978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noProof="0" dirty="0" smtClean="0"/>
              <a:t>Click to edit Master text styles</a:t>
            </a:r>
          </a:p>
          <a:p>
            <a:pPr lvl="1"/>
            <a:r>
              <a:rPr lang="en-CA" noProof="0" dirty="0" smtClean="0"/>
              <a:t>Second level</a:t>
            </a:r>
          </a:p>
          <a:p>
            <a:pPr lvl="2"/>
            <a:r>
              <a:rPr lang="en-CA" noProof="0" dirty="0" smtClean="0"/>
              <a:t>Third level</a:t>
            </a:r>
          </a:p>
          <a:p>
            <a:pPr lvl="3"/>
            <a:r>
              <a:rPr lang="en-CA" noProof="0" dirty="0" smtClean="0"/>
              <a:t>Fourth level</a:t>
            </a:r>
          </a:p>
          <a:p>
            <a:pPr lvl="4"/>
            <a:r>
              <a:rPr lang="en-CA" noProof="0" dirty="0" smtClean="0"/>
              <a:t>Fifth level</a:t>
            </a:r>
            <a:endParaRPr lang="en-CA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8C969B"/>
                </a:solidFill>
              </a:defRPr>
            </a:lvl1pPr>
          </a:lstStyle>
          <a:p>
            <a:r>
              <a:rPr lang="en-US" smtClean="0"/>
              <a:t>Government of Yukon</a:t>
            </a:r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8C969B"/>
                </a:solidFill>
              </a:defRPr>
            </a:lvl1pPr>
          </a:lstStyle>
          <a:p>
            <a:endParaRPr lang="en-C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C969B"/>
                </a:solidFill>
              </a:defRPr>
            </a:lvl1pPr>
          </a:lstStyle>
          <a:p>
            <a:fld id="{1877DA17-AE8C-4E8A-9D22-6317634FEA89}" type="slidenum">
              <a:rPr lang="en-CA" noProof="0" smtClean="0"/>
              <a:pPr/>
              <a:t>‹#›</a:t>
            </a:fld>
            <a:endParaRPr lang="en-CA" noProof="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0" y="0"/>
            <a:ext cx="4846320" cy="78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2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768"/>
        </a:spcBef>
        <a:buFont typeface="Arial" panose="020B0604020202020204" pitchFamily="34" charset="0"/>
        <a:buChar char="•"/>
        <a:defRPr sz="3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768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768"/>
        </a:spcBef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768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768"/>
        </a:spcBef>
        <a:buFont typeface="Nunito Sans" panose="00000500000000000000" pitchFamily="2" charset="0"/>
        <a:buChar char="»"/>
        <a:defRPr sz="20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tom.jung@yukon.ca" TargetMode="External"/><Relationship Id="rId2" Type="http://schemas.openxmlformats.org/officeDocument/2006/relationships/hyperlink" Target="mailto:mike.suitor@yukon.c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egan.hornseth@Yukon.c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61C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3467" y="609608"/>
            <a:ext cx="8048978" cy="753534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chemeClr val="bg2"/>
                </a:solidFill>
                <a:latin typeface="Montserrat" panose="02000505000000020004" pitchFamily="2" charset="0"/>
                <a:cs typeface="Montserrat Bold"/>
              </a:rPr>
              <a:t>Government of Yukon Update</a:t>
            </a:r>
            <a:endParaRPr lang="en-US" sz="3600" dirty="0">
              <a:solidFill>
                <a:schemeClr val="bg2"/>
              </a:solidFill>
              <a:latin typeface="Montserrat" panose="02000505000000020004" pitchFamily="2" charset="0"/>
              <a:cs typeface="Montserrat Bold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43467" y="1200853"/>
            <a:ext cx="8048978" cy="485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>
                <a:solidFill>
                  <a:schemeClr val="bg1"/>
                </a:solidFill>
                <a:latin typeface="Montserrat" panose="02000505000000020004" pitchFamily="2" charset="0"/>
                <a:cs typeface="Arial Unicode MS" panose="020B0604020202020204" pitchFamily="34" charset="-128"/>
              </a:rPr>
              <a:t>Fish and Wildlife Branch, Environment Yukon </a:t>
            </a:r>
            <a:endParaRPr lang="en-US" sz="2000" dirty="0">
              <a:solidFill>
                <a:schemeClr val="bg1"/>
              </a:solidFill>
              <a:latin typeface="Montserrat" panose="02000505000000020004" pitchFamily="2" charset="0"/>
              <a:cs typeface="Arial Unicode MS" panose="020B0604020202020204" pitchFamily="34" charset="-128"/>
            </a:endParaRPr>
          </a:p>
        </p:txBody>
      </p:sp>
      <p:pic>
        <p:nvPicPr>
          <p:cNvPr id="7" name="Picture 6" descr="YG_Aurora_75%_Twilight_CMYK.eps"/>
          <p:cNvPicPr>
            <a:picLocks noChangeAspect="1"/>
          </p:cNvPicPr>
          <p:nvPr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386" y="2298700"/>
            <a:ext cx="8432800" cy="2768600"/>
          </a:xfrm>
          <a:prstGeom prst="rect">
            <a:avLst/>
          </a:prstGeom>
        </p:spPr>
      </p:pic>
      <p:pic>
        <p:nvPicPr>
          <p:cNvPr id="9" name="Picture 8" descr="GYWordmark_2018_CMYK_Rev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444" y="5647266"/>
            <a:ext cx="1905000" cy="6858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91528" y="5647266"/>
            <a:ext cx="2991505" cy="109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>
                <a:solidFill>
                  <a:schemeClr val="bg1"/>
                </a:solidFill>
                <a:latin typeface="Montserrat" panose="02000505000000020004" pitchFamily="2" charset="0"/>
                <a:cs typeface="Arial Unicode MS" panose="020B0604020202020204" pitchFamily="34" charset="-128"/>
              </a:rPr>
              <a:t>Mike Suitor</a:t>
            </a:r>
          </a:p>
          <a:p>
            <a:pPr algn="l"/>
            <a:r>
              <a:rPr lang="en-US" sz="1600" dirty="0" smtClean="0">
                <a:solidFill>
                  <a:schemeClr val="bg1"/>
                </a:solidFill>
                <a:latin typeface="Montserrat" panose="02000505000000020004" pitchFamily="2" charset="0"/>
                <a:cs typeface="Arial Unicode MS" panose="020B0604020202020204" pitchFamily="34" charset="-128"/>
              </a:rPr>
              <a:t>North Slope &amp; Migratory Caribou Biologist</a:t>
            </a:r>
          </a:p>
          <a:p>
            <a:pPr algn="l"/>
            <a:endParaRPr lang="en-US" sz="1600" dirty="0">
              <a:solidFill>
                <a:schemeClr val="bg1"/>
              </a:solidFill>
              <a:latin typeface="Montserrat" panose="02000505000000020004" pitchFamily="2" charset="0"/>
              <a:cs typeface="Arial Unicode MS" panose="020B0604020202020204" pitchFamily="34" charset="-128"/>
            </a:endParaRPr>
          </a:p>
          <a:p>
            <a:pPr algn="l"/>
            <a:r>
              <a:rPr lang="en-US" sz="1600" dirty="0" smtClean="0">
                <a:solidFill>
                  <a:schemeClr val="bg1"/>
                </a:solidFill>
                <a:latin typeface="Montserrat" panose="02000505000000020004" pitchFamily="2" charset="0"/>
                <a:cs typeface="Arial Unicode MS" panose="020B0604020202020204" pitchFamily="34" charset="-128"/>
              </a:rPr>
              <a:t>May 11, 2021</a:t>
            </a:r>
            <a:endParaRPr lang="en-US" sz="1600" dirty="0">
              <a:solidFill>
                <a:schemeClr val="bg1"/>
              </a:solidFill>
              <a:latin typeface="Montserrat" panose="02000505000000020004" pitchFamily="2" charset="0"/>
              <a:cs typeface="Arial Unicode MS" panose="020B0604020202020204" pitchFamily="34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322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 smtClean="0"/>
              <a:t>Potential Collaborations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935" y="2012532"/>
            <a:ext cx="7886700" cy="3748188"/>
          </a:xfrm>
        </p:spPr>
        <p:txBody>
          <a:bodyPr>
            <a:normAutofit/>
          </a:bodyPr>
          <a:lstStyle/>
          <a:p>
            <a:r>
              <a:rPr lang="en-CA" sz="2200" dirty="0" smtClean="0"/>
              <a:t>Development of </a:t>
            </a:r>
            <a:r>
              <a:rPr lang="en-CA" sz="2200" i="1" dirty="0" smtClean="0"/>
              <a:t>Ecological change and livelihoods in the Porcupine Caribou summer range</a:t>
            </a:r>
          </a:p>
          <a:p>
            <a:pPr marL="0" indent="0">
              <a:buNone/>
            </a:pPr>
            <a:endParaRPr lang="en-CA" sz="800" dirty="0" smtClean="0"/>
          </a:p>
          <a:p>
            <a:r>
              <a:rPr lang="en-CA" sz="2200" dirty="0" smtClean="0"/>
              <a:t>Focus on: </a:t>
            </a:r>
          </a:p>
          <a:p>
            <a:pPr lvl="1"/>
            <a:r>
              <a:rPr lang="en-CA" sz="1800" dirty="0" smtClean="0"/>
              <a:t>Trophic shifts/changes on the summer range of the Porcupine herd </a:t>
            </a:r>
          </a:p>
          <a:p>
            <a:pPr lvl="1"/>
            <a:r>
              <a:rPr lang="en-CA" sz="1800" dirty="0" smtClean="0"/>
              <a:t>Understanding impacts to the </a:t>
            </a:r>
            <a:r>
              <a:rPr lang="en-CA" sz="1800" dirty="0" smtClean="0"/>
              <a:t>communities that rely on this area</a:t>
            </a:r>
          </a:p>
          <a:p>
            <a:pPr lvl="1"/>
            <a:r>
              <a:rPr lang="en-CA" sz="1800" dirty="0" smtClean="0"/>
              <a:t>Facilitating greater community capacity and involvement</a:t>
            </a:r>
          </a:p>
          <a:p>
            <a:pPr lvl="1"/>
            <a:r>
              <a:rPr lang="en-CA" sz="1800" dirty="0" smtClean="0"/>
              <a:t>Sharing and weaving of Indigenous and scientific knowledge</a:t>
            </a:r>
            <a:endParaRPr lang="en-CA" sz="1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075" y="5534198"/>
            <a:ext cx="1761400" cy="13238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361" y="5534198"/>
            <a:ext cx="2005017" cy="13366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42" y="5534198"/>
            <a:ext cx="1985091" cy="13233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07" y="5534198"/>
            <a:ext cx="1985091" cy="132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 smtClean="0"/>
              <a:t>Potential Collaborations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935" y="2012531"/>
            <a:ext cx="7886700" cy="4188763"/>
          </a:xfrm>
        </p:spPr>
        <p:txBody>
          <a:bodyPr>
            <a:normAutofit/>
          </a:bodyPr>
          <a:lstStyle/>
          <a:p>
            <a:r>
              <a:rPr lang="en-CA" sz="2200" dirty="0" smtClean="0"/>
              <a:t>Potential for numerous collaborations on Woodland caribou</a:t>
            </a:r>
          </a:p>
          <a:p>
            <a:r>
              <a:rPr lang="en-CA" sz="2200" dirty="0" smtClean="0"/>
              <a:t>Existing </a:t>
            </a:r>
            <a:r>
              <a:rPr lang="en-CA" sz="2200" smtClean="0"/>
              <a:t>work by </a:t>
            </a:r>
            <a:r>
              <a:rPr lang="en-CA" sz="2200" dirty="0" smtClean="0"/>
              <a:t>Eric Palm, others before that</a:t>
            </a:r>
          </a:p>
          <a:p>
            <a:r>
              <a:rPr lang="en-CA" sz="2200" dirty="0" smtClean="0"/>
              <a:t>Data rich:</a:t>
            </a:r>
          </a:p>
          <a:p>
            <a:pPr lvl="1"/>
            <a:r>
              <a:rPr lang="en-CA" sz="1400" dirty="0" smtClean="0"/>
              <a:t>Currently 20-35 collars on numerous herds</a:t>
            </a:r>
          </a:p>
          <a:p>
            <a:pPr lvl="1"/>
            <a:r>
              <a:rPr lang="en-CA" sz="1400" dirty="0" smtClean="0"/>
              <a:t>Historical and survey data to match </a:t>
            </a:r>
          </a:p>
          <a:p>
            <a:pPr lvl="1"/>
            <a:r>
              <a:rPr lang="en-CA" sz="1400" dirty="0" smtClean="0"/>
              <a:t>Available through </a:t>
            </a:r>
            <a:r>
              <a:rPr lang="en-CA" sz="1400" dirty="0" err="1" smtClean="0"/>
              <a:t>MoveBank</a:t>
            </a:r>
            <a:r>
              <a:rPr lang="en-CA" sz="1400" dirty="0" smtClean="0"/>
              <a:t> through formal collaboration with us</a:t>
            </a:r>
            <a:endParaRPr lang="en-CA" sz="1400" dirty="0"/>
          </a:p>
          <a:p>
            <a:r>
              <a:rPr lang="en-CA" sz="2200" dirty="0" smtClean="0"/>
              <a:t>Novel use of GPS Camera Collars</a:t>
            </a:r>
          </a:p>
          <a:p>
            <a:pPr lvl="1"/>
            <a:r>
              <a:rPr lang="en-CA" sz="1400" dirty="0" smtClean="0"/>
              <a:t>Vast quantities of data to be managed and analyzed</a:t>
            </a:r>
          </a:p>
          <a:p>
            <a:pPr lvl="1"/>
            <a:r>
              <a:rPr lang="en-CA" sz="1400" dirty="0" smtClean="0"/>
              <a:t>Just scratching the surface…</a:t>
            </a:r>
          </a:p>
          <a:p>
            <a:r>
              <a:rPr lang="en-CA" sz="2200" dirty="0" smtClean="0"/>
              <a:t>Habitat data has been and is being collected</a:t>
            </a:r>
            <a:endParaRPr lang="en-CA" sz="2200" dirty="0" smtClean="0"/>
          </a:p>
        </p:txBody>
      </p:sp>
    </p:spTree>
    <p:extLst>
      <p:ext uri="{BB962C8B-B14F-4D97-AF65-F5344CB8AC3E}">
        <p14:creationId xmlns:p14="http://schemas.microsoft.com/office/powerpoint/2010/main" val="327445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 smtClean="0"/>
              <a:t>Contacts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935" y="2012532"/>
            <a:ext cx="7886700" cy="3748188"/>
          </a:xfrm>
        </p:spPr>
        <p:txBody>
          <a:bodyPr>
            <a:normAutofit lnSpcReduction="10000"/>
          </a:bodyPr>
          <a:lstStyle/>
          <a:p>
            <a:r>
              <a:rPr lang="en-CA" sz="2200" dirty="0" smtClean="0"/>
              <a:t>Mike Suitor, North Slope &amp; Migratory Caribou Biologist, </a:t>
            </a:r>
            <a:r>
              <a:rPr lang="en-CA" sz="2200" dirty="0" smtClean="0">
                <a:hlinkClick r:id="rId2"/>
              </a:rPr>
              <a:t>mike.suitor@yukon.ca</a:t>
            </a:r>
            <a:r>
              <a:rPr lang="en-CA" sz="2200" dirty="0" smtClean="0"/>
              <a:t> – Caribou and land use/management in northern Yukon</a:t>
            </a:r>
          </a:p>
          <a:p>
            <a:endParaRPr lang="en-CA" sz="2200" dirty="0" smtClean="0"/>
          </a:p>
          <a:p>
            <a:r>
              <a:rPr lang="en-CA" sz="2200" dirty="0" smtClean="0"/>
              <a:t>Tom Jung, Senior Wildlife Biologist, </a:t>
            </a:r>
            <a:r>
              <a:rPr lang="en-CA" sz="2200" dirty="0" smtClean="0">
                <a:hlinkClick r:id="rId3"/>
              </a:rPr>
              <a:t>tom.jung@yukon.ca</a:t>
            </a:r>
            <a:r>
              <a:rPr lang="en-CA" sz="2200" dirty="0" smtClean="0"/>
              <a:t> – Bison and biodiversity</a:t>
            </a:r>
          </a:p>
          <a:p>
            <a:endParaRPr lang="en-CA" sz="2200" dirty="0"/>
          </a:p>
          <a:p>
            <a:r>
              <a:rPr lang="en-CA" sz="2200" dirty="0" smtClean="0"/>
              <a:t>Megan </a:t>
            </a:r>
            <a:r>
              <a:rPr lang="en-CA" sz="2200" dirty="0" err="1" smtClean="0"/>
              <a:t>Hornseth</a:t>
            </a:r>
            <a:r>
              <a:rPr lang="en-CA" sz="2200" dirty="0" smtClean="0"/>
              <a:t>, Cumulative Effects Biologist, </a:t>
            </a:r>
            <a:r>
              <a:rPr lang="en-CA" sz="2200" dirty="0" smtClean="0">
                <a:hlinkClick r:id="rId4"/>
              </a:rPr>
              <a:t>megan.hornseth@yukon.ca</a:t>
            </a:r>
            <a:r>
              <a:rPr lang="en-CA" sz="2200" dirty="0" smtClean="0"/>
              <a:t> – Cumulative effects focus on bears, caribou, moose </a:t>
            </a:r>
            <a:endParaRPr lang="en-CA" sz="1800" dirty="0" smtClean="0"/>
          </a:p>
        </p:txBody>
      </p:sp>
    </p:spTree>
    <p:extLst>
      <p:ext uri="{BB962C8B-B14F-4D97-AF65-F5344CB8AC3E}">
        <p14:creationId xmlns:p14="http://schemas.microsoft.com/office/powerpoint/2010/main" val="346303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 smtClean="0"/>
              <a:t>Fish and Wildlife Branch - YG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00608"/>
            <a:ext cx="7886700" cy="3527356"/>
          </a:xfrm>
        </p:spPr>
        <p:txBody>
          <a:bodyPr>
            <a:normAutofit fontScale="55000" lnSpcReduction="20000"/>
          </a:bodyPr>
          <a:lstStyle/>
          <a:p>
            <a:pPr marL="385763" indent="-385763">
              <a:buAutoNum type="arabicPeriod"/>
            </a:pPr>
            <a:r>
              <a:rPr lang="en-CA" dirty="0" smtClean="0"/>
              <a:t>Data rich for multiple wildlife species</a:t>
            </a:r>
          </a:p>
          <a:p>
            <a:pPr marL="385763" indent="-385763">
              <a:buAutoNum type="arabicPeriod"/>
            </a:pPr>
            <a:r>
              <a:rPr lang="en-CA" dirty="0" smtClean="0"/>
              <a:t>Most work is management oriented but many collaborations</a:t>
            </a:r>
          </a:p>
          <a:p>
            <a:pPr marL="385763" indent="-385763">
              <a:buAutoNum type="arabicPeriod"/>
            </a:pPr>
            <a:r>
              <a:rPr lang="en-CA" dirty="0" smtClean="0"/>
              <a:t>Work very closely with First Nations/Inuvialuit and other agencies</a:t>
            </a:r>
          </a:p>
          <a:p>
            <a:pPr marL="385763" indent="-385763">
              <a:buAutoNum type="arabicPeriod"/>
            </a:pPr>
            <a:r>
              <a:rPr lang="en-CA" dirty="0" smtClean="0"/>
              <a:t>Number of recent and ongoing </a:t>
            </a:r>
            <a:r>
              <a:rPr lang="en-CA" dirty="0" err="1" smtClean="0"/>
              <a:t>ABoVE</a:t>
            </a:r>
            <a:r>
              <a:rPr lang="en-CA" dirty="0" smtClean="0"/>
              <a:t> collaborations:</a:t>
            </a:r>
          </a:p>
          <a:p>
            <a:pPr lvl="1"/>
            <a:r>
              <a:rPr lang="en-CA" dirty="0"/>
              <a:t>Environmental drivers of migration timing (</a:t>
            </a:r>
            <a:r>
              <a:rPr lang="en-CA" dirty="0" err="1"/>
              <a:t>Gurarie</a:t>
            </a:r>
            <a:r>
              <a:rPr lang="en-CA" dirty="0"/>
              <a:t> et al. 2019) </a:t>
            </a:r>
            <a:endParaRPr lang="en-CA" dirty="0" smtClean="0"/>
          </a:p>
          <a:p>
            <a:pPr lvl="1"/>
            <a:r>
              <a:rPr lang="en-CA" dirty="0" smtClean="0"/>
              <a:t>Lichen cover mapping </a:t>
            </a:r>
            <a:r>
              <a:rPr lang="en-CA" dirty="0"/>
              <a:t>(Macander et </a:t>
            </a:r>
            <a:r>
              <a:rPr lang="en-CA" dirty="0" smtClean="0"/>
              <a:t>al. 2020)</a:t>
            </a:r>
            <a:endParaRPr lang="en-CA" dirty="0"/>
          </a:p>
          <a:p>
            <a:pPr lvl="1"/>
            <a:r>
              <a:rPr lang="en-CA" dirty="0" smtClean="0"/>
              <a:t>Ecological insights three decades wildlife data (Davidson et al. 2000)</a:t>
            </a:r>
          </a:p>
          <a:p>
            <a:pPr lvl="1"/>
            <a:r>
              <a:rPr lang="en-CA" dirty="0" smtClean="0"/>
              <a:t>Caribou response </a:t>
            </a:r>
            <a:r>
              <a:rPr lang="en-CA" dirty="0"/>
              <a:t>to fire (Palm et al. submitted)</a:t>
            </a:r>
          </a:p>
          <a:p>
            <a:pPr lvl="1"/>
            <a:r>
              <a:rPr lang="en-CA" dirty="0" smtClean="0"/>
              <a:t>Summer foraging ecology </a:t>
            </a:r>
            <a:r>
              <a:rPr lang="en-CA" dirty="0" err="1" smtClean="0"/>
              <a:t>Fortymile</a:t>
            </a:r>
            <a:r>
              <a:rPr lang="en-CA" dirty="0" smtClean="0"/>
              <a:t> caribou (Ehlers </a:t>
            </a:r>
            <a:r>
              <a:rPr lang="en-CA" dirty="0"/>
              <a:t>et </a:t>
            </a:r>
            <a:r>
              <a:rPr lang="en-CA" dirty="0" smtClean="0"/>
              <a:t>al. in preparation)</a:t>
            </a:r>
          </a:p>
          <a:p>
            <a:pPr lvl="1"/>
            <a:r>
              <a:rPr lang="en-CA" dirty="0" smtClean="0"/>
              <a:t>Mapping above-ground biomass of tundra (</a:t>
            </a:r>
            <a:r>
              <a:rPr lang="en-CA" dirty="0" err="1" smtClean="0"/>
              <a:t>Orndahl</a:t>
            </a:r>
            <a:r>
              <a:rPr lang="en-CA" dirty="0" smtClean="0"/>
              <a:t> et al)</a:t>
            </a:r>
          </a:p>
          <a:p>
            <a:pPr marL="514350" indent="-514350">
              <a:buFont typeface="+mj-lt"/>
              <a:buAutoNum type="arabicPeriod"/>
            </a:pPr>
            <a:r>
              <a:rPr lang="en-CA" dirty="0" smtClean="0"/>
              <a:t>Co-supervision/committee members and internships commonly</a:t>
            </a:r>
            <a:endParaRPr lang="en-CA" dirty="0"/>
          </a:p>
          <a:p>
            <a:pPr lvl="1"/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260755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732559"/>
            <a:ext cx="9144000" cy="1477328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Wood Bison Research – Tom Jung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From </a:t>
            </a:r>
            <a:r>
              <a:rPr lang="en-CA" dirty="0">
                <a:solidFill>
                  <a:schemeClr val="bg1"/>
                </a:solidFill>
              </a:rPr>
              <a:t>2005 to </a:t>
            </a:r>
            <a:r>
              <a:rPr lang="en-CA" dirty="0" smtClean="0">
                <a:solidFill>
                  <a:schemeClr val="bg1"/>
                </a:solidFill>
              </a:rPr>
              <a:t>present: </a:t>
            </a:r>
          </a:p>
          <a:p>
            <a:pPr marL="714375" lvl="1" indent="-257175">
              <a:buFont typeface="Arial" panose="020B0604020202020204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130 </a:t>
            </a:r>
            <a:r>
              <a:rPr lang="en-CA" dirty="0">
                <a:solidFill>
                  <a:schemeClr val="bg1"/>
                </a:solidFill>
              </a:rPr>
              <a:t>adult female bison with GPS </a:t>
            </a:r>
            <a:r>
              <a:rPr lang="en-CA" dirty="0" smtClean="0">
                <a:solidFill>
                  <a:schemeClr val="bg1"/>
                </a:solidFill>
              </a:rPr>
              <a:t>collars (gap from 2012-2015) </a:t>
            </a:r>
            <a:endParaRPr lang="en-CA" dirty="0">
              <a:solidFill>
                <a:schemeClr val="bg1"/>
              </a:solidFill>
            </a:endParaRPr>
          </a:p>
          <a:p>
            <a:pPr marL="714375" lvl="1" indent="-257175">
              <a:buFont typeface="Arial" panose="020B0604020202020204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15 </a:t>
            </a:r>
            <a:r>
              <a:rPr lang="en-CA" dirty="0">
                <a:solidFill>
                  <a:schemeClr val="bg1"/>
                </a:solidFill>
              </a:rPr>
              <a:t>tracked </a:t>
            </a:r>
            <a:r>
              <a:rPr lang="en-CA" dirty="0" smtClean="0">
                <a:solidFill>
                  <a:schemeClr val="bg1"/>
                </a:solidFill>
              </a:rPr>
              <a:t>&gt;4 </a:t>
            </a:r>
            <a:r>
              <a:rPr lang="en-CA" dirty="0">
                <a:solidFill>
                  <a:schemeClr val="bg1"/>
                </a:solidFill>
              </a:rPr>
              <a:t>years (max = 7.3 years)</a:t>
            </a:r>
          </a:p>
          <a:p>
            <a:pPr marL="714375" lvl="1" indent="-257175"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bg1"/>
                </a:solidFill>
              </a:rPr>
              <a:t>Locations are </a:t>
            </a:r>
            <a:r>
              <a:rPr lang="en-CA" dirty="0">
                <a:solidFill>
                  <a:schemeClr val="bg1"/>
                </a:solidFill>
              </a:rPr>
              <a:t>either daily or (mostly) </a:t>
            </a:r>
            <a:r>
              <a:rPr lang="en-CA" dirty="0" smtClean="0">
                <a:solidFill>
                  <a:schemeClr val="bg1"/>
                </a:solidFill>
              </a:rPr>
              <a:t>hourly</a:t>
            </a:r>
            <a:endParaRPr lang="en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5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3380" b="6797"/>
          <a:stretch/>
        </p:blipFill>
        <p:spPr>
          <a:xfrm>
            <a:off x="114300" y="879022"/>
            <a:ext cx="8915400" cy="51217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87442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 smtClean="0"/>
              <a:t>Dataset &gt;600,000 </a:t>
            </a:r>
            <a:r>
              <a:rPr lang="en-CA" dirty="0"/>
              <a:t>locations and growing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Bison in this population are migratory (elevation) and use a ~9000 km2 area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Subpopulation structure exists, habitat is heterogeneous, and they are hunted in winter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3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53"/>
          <a:stretch/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857250"/>
            <a:ext cx="9144000" cy="12003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bg1"/>
                </a:solidFill>
              </a:rPr>
              <a:t>B</a:t>
            </a:r>
            <a:r>
              <a:rPr lang="en-CA" dirty="0" smtClean="0">
                <a:solidFill>
                  <a:schemeClr val="bg1"/>
                </a:solidFill>
              </a:rPr>
              <a:t>ison </a:t>
            </a:r>
            <a:r>
              <a:rPr lang="en-CA" dirty="0">
                <a:solidFill>
                  <a:schemeClr val="bg1"/>
                </a:solidFill>
              </a:rPr>
              <a:t>GPS collar data and collaborating to multi-species movement and resource selection studies being done under </a:t>
            </a:r>
            <a:r>
              <a:rPr lang="en-CA" dirty="0" err="1" smtClean="0">
                <a:solidFill>
                  <a:schemeClr val="bg1"/>
                </a:solidFill>
              </a:rPr>
              <a:t>ABoVE</a:t>
            </a:r>
            <a:endParaRPr lang="en-CA" dirty="0">
              <a:solidFill>
                <a:schemeClr val="bg1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CA" dirty="0" smtClean="0">
                <a:solidFill>
                  <a:schemeClr val="bg1"/>
                </a:solidFill>
              </a:rPr>
              <a:t>Particular interest: </a:t>
            </a:r>
            <a:r>
              <a:rPr lang="en-CA" dirty="0">
                <a:solidFill>
                  <a:schemeClr val="bg1"/>
                </a:solidFill>
              </a:rPr>
              <a:t>wildlife responses to climate warming impacts such as snow depth and duration, fire, </a:t>
            </a:r>
            <a:r>
              <a:rPr lang="en-CA" dirty="0">
                <a:solidFill>
                  <a:schemeClr val="bg1"/>
                </a:solidFill>
              </a:rPr>
              <a:t>shrubification</a:t>
            </a:r>
            <a:r>
              <a:rPr lang="en-CA" dirty="0">
                <a:solidFill>
                  <a:schemeClr val="bg1"/>
                </a:solidFill>
              </a:rPr>
              <a:t>, and other landscape </a:t>
            </a:r>
            <a:r>
              <a:rPr lang="en-CA" dirty="0" smtClean="0">
                <a:solidFill>
                  <a:schemeClr val="bg1"/>
                </a:solidFill>
              </a:rPr>
              <a:t>changes</a:t>
            </a:r>
            <a:endParaRPr lang="en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3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3600" dirty="0" smtClean="0"/>
              <a:t>Northern Tutchone Camera Trapping Project</a:t>
            </a:r>
            <a:br>
              <a:rPr lang="en-CA" sz="3600" dirty="0" smtClean="0"/>
            </a:br>
            <a:r>
              <a:rPr lang="en-CA" sz="3600" dirty="0" smtClean="0"/>
              <a:t>Objectives – Megan </a:t>
            </a:r>
            <a:r>
              <a:rPr lang="en-CA" sz="3600" dirty="0" err="1" smtClean="0"/>
              <a:t>Hornseth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32261"/>
            <a:ext cx="7886700" cy="2857711"/>
          </a:xfrm>
        </p:spPr>
        <p:txBody>
          <a:bodyPr>
            <a:normAutofit fontScale="70000" lnSpcReduction="20000"/>
          </a:bodyPr>
          <a:lstStyle/>
          <a:p>
            <a:pPr marL="385763" indent="-385763">
              <a:buAutoNum type="arabicPeriod"/>
            </a:pPr>
            <a:r>
              <a:rPr lang="en-US" dirty="0" smtClean="0"/>
              <a:t>Collect </a:t>
            </a:r>
            <a:r>
              <a:rPr lang="en-US" dirty="0"/>
              <a:t>current information on the distribution and abundance </a:t>
            </a:r>
            <a:r>
              <a:rPr lang="en-US" dirty="0" smtClean="0"/>
              <a:t>of grizzly bears, moose, and other large mammals </a:t>
            </a:r>
            <a:r>
              <a:rPr lang="en-US" dirty="0"/>
              <a:t>within the Beaver River Planning Area </a:t>
            </a:r>
            <a:r>
              <a:rPr lang="en-US" dirty="0" smtClean="0"/>
              <a:t>and the </a:t>
            </a:r>
            <a:r>
              <a:rPr lang="en-US" dirty="0"/>
              <a:t>Mayo Moose Management </a:t>
            </a:r>
            <a:r>
              <a:rPr lang="en-US" dirty="0" smtClean="0"/>
              <a:t>Unit.</a:t>
            </a:r>
          </a:p>
          <a:p>
            <a:pPr marL="385763" indent="-385763">
              <a:buAutoNum type="arabicPeriod"/>
            </a:pPr>
            <a:endParaRPr lang="en-US" dirty="0" smtClean="0"/>
          </a:p>
          <a:p>
            <a:pPr marL="385763" indent="-385763">
              <a:buAutoNum type="arabicPeriod"/>
            </a:pPr>
            <a:r>
              <a:rPr lang="en-US" dirty="0" smtClean="0"/>
              <a:t>Assess </a:t>
            </a:r>
            <a:r>
              <a:rPr lang="en-US" dirty="0"/>
              <a:t>the impact of current disturbance levels on the </a:t>
            </a:r>
            <a:r>
              <a:rPr lang="en-US" dirty="0" smtClean="0"/>
              <a:t>distribution </a:t>
            </a:r>
            <a:r>
              <a:rPr lang="en-US" dirty="0"/>
              <a:t>of grizzly bears, moose, and other large mammals to inform </a:t>
            </a:r>
            <a:r>
              <a:rPr lang="en-US" b="1" dirty="0"/>
              <a:t>cumulative </a:t>
            </a:r>
            <a:r>
              <a:rPr lang="en-US" b="1" dirty="0" smtClean="0"/>
              <a:t>effects </a:t>
            </a:r>
            <a:r>
              <a:rPr lang="en-CA" b="1" dirty="0" smtClean="0"/>
              <a:t>assessment</a:t>
            </a:r>
            <a:endParaRPr lang="en-CA" dirty="0" smtClean="0"/>
          </a:p>
        </p:txBody>
      </p:sp>
      <p:pic>
        <p:nvPicPr>
          <p:cNvPr id="4" name="Picture 2" descr="https://scontent.fybz2-2.fna.fbcdn.net/v/t1.0-9/27971859_825551440902687_6365931434639263918_n.jpg?_nc_cat=103&amp;_nc_sid=09cbfe&amp;_nc_ohc=1QODMU0AKTQAX9d8c_S&amp;_nc_ht=scontent.fybz2-2.fna&amp;oh=122662c236f7002dd604f3abd3ad929c&amp;oe=5FB3E2D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023" y="5514829"/>
            <a:ext cx="1102101" cy="110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67" y="5514829"/>
            <a:ext cx="1099460" cy="1254993"/>
          </a:xfrm>
          <a:prstGeom prst="rect">
            <a:avLst/>
          </a:prstGeom>
        </p:spPr>
      </p:pic>
      <p:pic>
        <p:nvPicPr>
          <p:cNvPr id="6" name="Picture 6" descr="Environment Yuk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220" y="5668154"/>
            <a:ext cx="2037564" cy="7316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12" descr="Webinar: The National Strategy for Lamps Containing Mercury &amp; the Products  Containing Mercury Regulations. Presented in English and French! - Sign  Association of Canad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880" y="5935786"/>
            <a:ext cx="2191091" cy="31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44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37651"/>
            <a:ext cx="8376725" cy="1325563"/>
          </a:xfrm>
        </p:spPr>
        <p:txBody>
          <a:bodyPr>
            <a:noAutofit/>
          </a:bodyPr>
          <a:lstStyle/>
          <a:p>
            <a:r>
              <a:rPr lang="en-CA" sz="3600" dirty="0"/>
              <a:t>Cumulative Effects Remote Camera </a:t>
            </a:r>
            <a:r>
              <a:rPr lang="en-CA" sz="3600" dirty="0" smtClean="0"/>
              <a:t>Study Design 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078" y="2439982"/>
            <a:ext cx="7886700" cy="3978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200" dirty="0"/>
              <a:t>Two </a:t>
            </a:r>
            <a:r>
              <a:rPr lang="en-CA" sz="2200" dirty="0" smtClean="0"/>
              <a:t>landscapes – Beaver River &amp; </a:t>
            </a:r>
            <a:r>
              <a:rPr lang="en-CA" sz="2200" dirty="0" smtClean="0"/>
              <a:t>Mayo Moose </a:t>
            </a:r>
            <a:r>
              <a:rPr lang="en-CA" sz="2200" dirty="0" err="1" smtClean="0"/>
              <a:t>Mgmt</a:t>
            </a:r>
            <a:r>
              <a:rPr lang="en-CA" sz="2200" dirty="0" smtClean="0"/>
              <a:t> Unit</a:t>
            </a:r>
            <a:endParaRPr lang="en-CA" sz="2200" dirty="0"/>
          </a:p>
          <a:p>
            <a:pPr marL="0" indent="0">
              <a:buNone/>
            </a:pPr>
            <a:r>
              <a:rPr lang="en-CA" sz="2200" dirty="0" smtClean="0"/>
              <a:t>Stratification across a range </a:t>
            </a:r>
            <a:r>
              <a:rPr lang="en-CA" sz="2200" dirty="0"/>
              <a:t>of disturbance types </a:t>
            </a:r>
          </a:p>
          <a:p>
            <a:pPr marL="0" indent="0">
              <a:buNone/>
            </a:pPr>
            <a:r>
              <a:rPr lang="en-CA" sz="2200" dirty="0"/>
              <a:t>	(linear features, fire, quartz &amp; placer mining)</a:t>
            </a:r>
          </a:p>
          <a:p>
            <a:endParaRPr lang="en-CA" sz="2200" dirty="0"/>
          </a:p>
        </p:txBody>
      </p:sp>
      <p:pic>
        <p:nvPicPr>
          <p:cNvPr id="1026" name="Picture 2" descr="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7" b="42311"/>
          <a:stretch/>
        </p:blipFill>
        <p:spPr bwMode="auto">
          <a:xfrm>
            <a:off x="628650" y="4187937"/>
            <a:ext cx="4045778" cy="236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0" r="4803"/>
          <a:stretch/>
        </p:blipFill>
        <p:spPr>
          <a:xfrm>
            <a:off x="4969750" y="4187937"/>
            <a:ext cx="4035625" cy="236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6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 smtClean="0"/>
              <a:t>Potential Collaborations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5935" y="1871216"/>
            <a:ext cx="7886700" cy="2857711"/>
          </a:xfrm>
        </p:spPr>
        <p:txBody>
          <a:bodyPr>
            <a:normAutofit/>
          </a:bodyPr>
          <a:lstStyle/>
          <a:p>
            <a:r>
              <a:rPr lang="en-CA" sz="2200" dirty="0" smtClean="0"/>
              <a:t>Significant need for products </a:t>
            </a:r>
            <a:r>
              <a:rPr lang="en-CA" sz="2200" dirty="0"/>
              <a:t>useful for </a:t>
            </a:r>
            <a:r>
              <a:rPr lang="en-CA" sz="2200" dirty="0" smtClean="0"/>
              <a:t>species, land management and planning</a:t>
            </a:r>
            <a:endParaRPr lang="en-CA" sz="2200" dirty="0"/>
          </a:p>
          <a:p>
            <a:r>
              <a:rPr lang="en-CA" sz="2200" dirty="0" smtClean="0"/>
              <a:t>Interested in collaborating on CE and disturbance projects</a:t>
            </a:r>
          </a:p>
          <a:p>
            <a:pPr lvl="1"/>
            <a:r>
              <a:rPr lang="en-CA" sz="1800" dirty="0" smtClean="0"/>
              <a:t>Focus on caribou, moose and grizzly bears</a:t>
            </a:r>
          </a:p>
          <a:p>
            <a:r>
              <a:rPr lang="en-CA" sz="2200" dirty="0" smtClean="0"/>
              <a:t>Disturbance layer is badly needed – work underway</a:t>
            </a:r>
            <a:r>
              <a:rPr lang="en-CA" sz="2200" dirty="0"/>
              <a:t>	</a:t>
            </a:r>
            <a:endParaRPr lang="en-CA" sz="2200" dirty="0" smtClean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98" y="4194982"/>
            <a:ext cx="4721367" cy="2655769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39" y="4194982"/>
            <a:ext cx="3777095" cy="265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7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dirty="0" smtClean="0"/>
              <a:t>Caribou</a:t>
            </a:r>
            <a:endParaRPr lang="en-CA" sz="36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28650" y="1949531"/>
            <a:ext cx="7886700" cy="3978049"/>
          </a:xfrm>
        </p:spPr>
        <p:txBody>
          <a:bodyPr>
            <a:normAutofit/>
          </a:bodyPr>
          <a:lstStyle/>
          <a:p>
            <a:r>
              <a:rPr lang="en-CA" sz="2200" dirty="0" smtClean="0"/>
              <a:t>Substantial work on different ecotypes</a:t>
            </a:r>
          </a:p>
          <a:p>
            <a:r>
              <a:rPr lang="en-CA" sz="2200" dirty="0" smtClean="0"/>
              <a:t>Work on 2 large migratory (Porcupine/</a:t>
            </a:r>
            <a:r>
              <a:rPr lang="en-CA" sz="2200" dirty="0" err="1" smtClean="0"/>
              <a:t>Fortymile</a:t>
            </a:r>
            <a:r>
              <a:rPr lang="en-CA" sz="2200" dirty="0" smtClean="0"/>
              <a:t>), Boreal Woodland, and numerous Northern </a:t>
            </a:r>
            <a:r>
              <a:rPr lang="en-CA" sz="2200" dirty="0" err="1" smtClean="0"/>
              <a:t>Mtn</a:t>
            </a:r>
            <a:r>
              <a:rPr lang="en-CA" sz="2200" dirty="0" smtClean="0"/>
              <a:t> Woodland </a:t>
            </a:r>
            <a:endParaRPr lang="en-CA" sz="2200" dirty="0" smtClean="0"/>
          </a:p>
          <a:p>
            <a:pPr lvl="1"/>
            <a:r>
              <a:rPr lang="en-CA" sz="1800" dirty="0" smtClean="0"/>
              <a:t>Management of harvest and land use</a:t>
            </a:r>
          </a:p>
          <a:p>
            <a:pPr lvl="1"/>
            <a:r>
              <a:rPr lang="en-CA" sz="1800" dirty="0" smtClean="0"/>
              <a:t>Population monitoring and modelling</a:t>
            </a:r>
          </a:p>
          <a:p>
            <a:pPr lvl="1"/>
            <a:r>
              <a:rPr lang="en-CA" sz="1800" dirty="0" smtClean="0"/>
              <a:t>Habitat needs and responses to development</a:t>
            </a:r>
          </a:p>
          <a:p>
            <a:pPr lvl="1"/>
            <a:r>
              <a:rPr lang="en-CA" sz="1800" dirty="0" smtClean="0"/>
              <a:t>Collaborate on genetics research with numerous labs</a:t>
            </a:r>
          </a:p>
          <a:p>
            <a:pPr lvl="1"/>
            <a:r>
              <a:rPr lang="en-CA" sz="1800" dirty="0" smtClean="0"/>
              <a:t>Health related monitoring</a:t>
            </a:r>
          </a:p>
          <a:p>
            <a:pPr lvl="1"/>
            <a:r>
              <a:rPr lang="en-CA" sz="1800" dirty="0" smtClean="0"/>
              <a:t>Climate change and effects on herds is a significant question to all of the above</a:t>
            </a:r>
            <a:endParaRPr lang="en-CA" sz="1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Government of Yukon</a:t>
            </a:r>
            <a:endParaRPr lang="en-CA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7DA17-AE8C-4E8A-9D22-6317634FEA89}" type="slidenum">
              <a:rPr lang="en-CA" noProof="0" smtClean="0"/>
              <a:pPr/>
              <a:t>8</a:t>
            </a:fld>
            <a:endParaRPr lang="en-CA" noProof="0" dirty="0"/>
          </a:p>
        </p:txBody>
      </p:sp>
    </p:spTree>
    <p:extLst>
      <p:ext uri="{BB962C8B-B14F-4D97-AF65-F5344CB8AC3E}">
        <p14:creationId xmlns:p14="http://schemas.microsoft.com/office/powerpoint/2010/main" val="255687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3"/>
  <p:tag name="ARTICULATE_DESIGN_ID_OFFICE THEME" val="43hP10l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YG Colour Theme">
      <a:dk1>
        <a:sysClr val="windowText" lastClr="000000"/>
      </a:dk1>
      <a:lt1>
        <a:sysClr val="window" lastClr="FFFFFF"/>
      </a:lt1>
      <a:dk2>
        <a:srgbClr val="3F3F3F"/>
      </a:dk2>
      <a:lt2>
        <a:srgbClr val="F2A900"/>
      </a:lt2>
      <a:accent1>
        <a:srgbClr val="244C5A"/>
      </a:accent1>
      <a:accent2>
        <a:srgbClr val="0097A9"/>
      </a:accent2>
      <a:accent3>
        <a:srgbClr val="7A9A01"/>
      </a:accent3>
      <a:accent4>
        <a:srgbClr val="F2A900"/>
      </a:accent4>
      <a:accent5>
        <a:srgbClr val="DC4405"/>
      </a:accent5>
      <a:accent6>
        <a:srgbClr val="512A44"/>
      </a:accent6>
      <a:hlink>
        <a:srgbClr val="0097A9"/>
      </a:hlink>
      <a:folHlink>
        <a:srgbClr val="512A44"/>
      </a:folHlink>
    </a:clrScheme>
    <a:fontScheme name="YG Fonts">
      <a:majorFont>
        <a:latin typeface="Montserrat"/>
        <a:ea typeface=""/>
        <a:cs typeface=""/>
      </a:majorFont>
      <a:minorFont>
        <a:latin typeface="Nunito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YG_PowerPoint_Template1-standard.potx" id="{CEC14A32-2B80-493E-8565-A063EADDCEB7}" vid="{425B336B-06A2-40B6-B10D-7F56609BB3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9A5838AD45B498415CCD880FDD7D1" ma:contentTypeVersion="4" ma:contentTypeDescription="Create a new document." ma:contentTypeScope="" ma:versionID="050d3c67f17c918e907810f428b014c7">
  <xsd:schema xmlns:xsd="http://www.w3.org/2001/XMLSchema" xmlns:xs="http://www.w3.org/2001/XMLSchema" xmlns:p="http://schemas.microsoft.com/office/2006/metadata/properties" xmlns:ns2="735eeb13-47b0-4f7e-9a38-605dfa23e887" xmlns:ns3="2a83c39b-78ed-4d0f-a9c6-63ad690de364" targetNamespace="http://schemas.microsoft.com/office/2006/metadata/properties" ma:root="true" ma:fieldsID="6fe9fdb8880c3d5936a6a27af3cabbee" ns2:_="" ns3:_="">
    <xsd:import namespace="735eeb13-47b0-4f7e-9a38-605dfa23e887"/>
    <xsd:import namespace="2a83c39b-78ed-4d0f-a9c6-63ad690de36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Format" minOccurs="0"/>
                <xsd:element ref="ns3:Template" minOccurs="0"/>
                <xsd:element ref="ns3:Colour" minOccurs="0"/>
                <xsd:element ref="ns3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5eeb13-47b0-4f7e-9a38-605dfa23e88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3c39b-78ed-4d0f-a9c6-63ad690de364" elementFormDefault="qualified">
    <xsd:import namespace="http://schemas.microsoft.com/office/2006/documentManagement/types"/>
    <xsd:import namespace="http://schemas.microsoft.com/office/infopath/2007/PartnerControls"/>
    <xsd:element name="Format" ma:index="11" nillable="true" ma:displayName="Format" ma:format="Dropdown" ma:internalName="Format">
      <xsd:simpleType>
        <xsd:restriction base="dms:Choice">
          <xsd:enumeration value="Indesign"/>
          <xsd:enumeration value="PDF"/>
          <xsd:enumeration value="PowerPoint"/>
          <xsd:enumeration value="Word"/>
        </xsd:restriction>
      </xsd:simpleType>
    </xsd:element>
    <xsd:element name="Template" ma:index="12" nillable="true" ma:displayName="Template" ma:format="Dropdown" ma:internalName="Template">
      <xsd:simpleType>
        <xsd:restriction base="dms:Choice">
          <xsd:enumeration value="A_Instruction"/>
          <xsd:enumeration value="Digital Ad"/>
          <xsd:enumeration value="Info sheet"/>
          <xsd:enumeration value="Letterhead"/>
          <xsd:enumeration value="Newsletter"/>
          <xsd:enumeration value="Memorandum"/>
          <xsd:enumeration value="Popup banner"/>
          <xsd:enumeration value="Poster"/>
          <xsd:enumeration value="PowerPoint"/>
          <xsd:enumeration value="Print Ad"/>
          <xsd:enumeration value="Report"/>
          <xsd:enumeration value="Tender Cover"/>
        </xsd:restriction>
      </xsd:simpleType>
    </xsd:element>
    <xsd:element name="Colour" ma:index="13" nillable="true" ma:displayName="Colour" ma:default="Colour" ma:format="Dropdown" ma:internalName="Colour">
      <xsd:simpleType>
        <xsd:restriction base="dms:Choice">
          <xsd:enumeration value="Black and White"/>
          <xsd:enumeration value="Colour"/>
        </xsd:restriction>
      </xsd:simpleType>
    </xsd:element>
    <xsd:element name="Comments" ma:index="14" nillable="true" ma:displayName="Comments" ma:internalName="Comment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lour xmlns="2a83c39b-78ed-4d0f-a9c6-63ad690de364">Colour</Colour>
    <_dlc_DocId xmlns="735eeb13-47b0-4f7e-9a38-605dfa23e887">Z6NW6R6XXT22-1666052116-24</_dlc_DocId>
    <Comments xmlns="2a83c39b-78ed-4d0f-a9c6-63ad690de364">For standard screens</Comments>
    <_dlc_DocIdUrl xmlns="735eeb13-47b0-4f7e-9a38-605dfa23e887">
      <Url>https://yukonnect.gov.yk.ca/department/HPW/our-department/supply-services/queens-printer/_layouts/15/DocIdRedir.aspx?ID=Z6NW6R6XXT22-1666052116-24</Url>
      <Description>Z6NW6R6XXT22-1666052116-24</Description>
    </_dlc_DocIdUrl>
    <Template xmlns="2a83c39b-78ed-4d0f-a9c6-63ad690de364">PowerPoint</Template>
    <Format xmlns="2a83c39b-78ed-4d0f-a9c6-63ad690de364">PowerPoint</Format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77BAD5-002F-4794-9499-B77B5F554BD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716675D-BDE7-4126-9996-C6E2EE0FBA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5eeb13-47b0-4f7e-9a38-605dfa23e887"/>
    <ds:schemaRef ds:uri="2a83c39b-78ed-4d0f-a9c6-63ad690de3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B7DDAE6-FF07-4D2B-8A2B-79D922FDFBE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a83c39b-78ed-4d0f-a9c6-63ad690de364"/>
    <ds:schemaRef ds:uri="735eeb13-47b0-4f7e-9a38-605dfa23e88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240B3F6D-65C8-40C7-8D5A-89D1CDA601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632</Words>
  <Application>Microsoft Office PowerPoint</Application>
  <PresentationFormat>On-screen Show (4:3)</PresentationFormat>
  <Paragraphs>78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Unicode MS</vt:lpstr>
      <vt:lpstr>Calibri</vt:lpstr>
      <vt:lpstr>Montserrat</vt:lpstr>
      <vt:lpstr>Montserrat Bold</vt:lpstr>
      <vt:lpstr>Nunito Sans</vt:lpstr>
      <vt:lpstr>Office Theme</vt:lpstr>
      <vt:lpstr>Government of Yukon Update</vt:lpstr>
      <vt:lpstr>Fish and Wildlife Branch - YG</vt:lpstr>
      <vt:lpstr>PowerPoint Presentation</vt:lpstr>
      <vt:lpstr>PowerPoint Presentation</vt:lpstr>
      <vt:lpstr>PowerPoint Presentation</vt:lpstr>
      <vt:lpstr>Northern Tutchone Camera Trapping Project Objectives – Megan Hornseth</vt:lpstr>
      <vt:lpstr>Cumulative Effects Remote Camera Study Design </vt:lpstr>
      <vt:lpstr>Potential Collaborations</vt:lpstr>
      <vt:lpstr>Caribou</vt:lpstr>
      <vt:lpstr>Potential Collaborations</vt:lpstr>
      <vt:lpstr>Potential Collaborations</vt:lpstr>
      <vt:lpstr>Contacts</vt:lpstr>
    </vt:vector>
  </TitlesOfParts>
  <Company>Government of Yukon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Roni-Sue.Sparvier</dc:creator>
  <cp:lastModifiedBy>Mike.Suitor</cp:lastModifiedBy>
  <cp:revision>35</cp:revision>
  <dcterms:created xsi:type="dcterms:W3CDTF">2018-03-08T18:04:23Z</dcterms:created>
  <dcterms:modified xsi:type="dcterms:W3CDTF">2021-05-10T21:28:14Z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726A15F8-C11B-4F23-A7BA-414275B41D9B</vt:lpwstr>
  </property>
  <property fmtid="{D5CDD505-2E9C-101B-9397-08002B2CF9AE}" pid="3" name="ArticulatePath">
    <vt:lpwstr>YG_PowerPoint_Template1</vt:lpwstr>
  </property>
  <property fmtid="{D5CDD505-2E9C-101B-9397-08002B2CF9AE}" pid="4" name="_dlc_DocIdItemGuid">
    <vt:lpwstr>e8f495cf-e9e5-4a9f-842d-444ca240872e</vt:lpwstr>
  </property>
  <property fmtid="{D5CDD505-2E9C-101B-9397-08002B2CF9AE}" pid="5" name="ContentTypeId">
    <vt:lpwstr>0x0101007469A5838AD45B498415CCD880FDD7D1</vt:lpwstr>
  </property>
</Properties>
</file>